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0"/>
            <a:ext cx="7772400" cy="1470025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latin typeface="Cambria" panose="02040503050406030204" pitchFamily="18" charset="0"/>
              </a:rPr>
              <a:t>МДОУ Газ-Заводский детский сад</a:t>
            </a:r>
            <a:endParaRPr lang="ru-RU" sz="2800" b="1" i="1" dirty="0">
              <a:latin typeface="Cambria" panose="0204050305040603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340768"/>
            <a:ext cx="6400800" cy="5040560"/>
          </a:xfrm>
        </p:spPr>
        <p:txBody>
          <a:bodyPr/>
          <a:lstStyle/>
          <a:p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Психолого-педагогическое, методическое, диагностическое консультирование родителей дошкольников</a:t>
            </a:r>
          </a:p>
          <a:p>
            <a:endParaRPr lang="ru-RU" dirty="0" smtClean="0"/>
          </a:p>
          <a:p>
            <a:pPr algn="r"/>
            <a:r>
              <a:rPr lang="ru-RU" sz="1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Педагог-психолог</a:t>
            </a:r>
          </a:p>
          <a:p>
            <a:pPr algn="r"/>
            <a:r>
              <a:rPr lang="ru-RU" sz="1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МДОУ Газ-Заводский детский сад</a:t>
            </a:r>
          </a:p>
          <a:p>
            <a:pPr algn="r"/>
            <a:r>
              <a:rPr lang="ru-RU" sz="1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Корнилова Т.А.</a:t>
            </a:r>
          </a:p>
          <a:p>
            <a:pPr algn="r"/>
            <a:endParaRPr lang="ru-RU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r"/>
            <a:endParaRPr lang="ru-RU" sz="1600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r>
              <a:rPr lang="ru-RU" sz="1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2024 г.</a:t>
            </a:r>
            <a:endParaRPr lang="ru-RU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071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333333"/>
                </a:solidFill>
                <a:latin typeface="Cambria" panose="02040503050406030204" pitchFamily="18" charset="0"/>
              </a:rPr>
              <a:t>Консультирование</a:t>
            </a:r>
            <a:r>
              <a:rPr lang="ru-RU" dirty="0">
                <a:solidFill>
                  <a:srgbClr val="333333"/>
                </a:solidFill>
                <a:latin typeface="Cambria" panose="02040503050406030204" pitchFamily="18" charset="0"/>
              </a:rPr>
              <a:t> в условиях детского дошкольного учреждения </a:t>
            </a:r>
            <a:r>
              <a:rPr lang="ru-RU" dirty="0" smtClean="0">
                <a:solidFill>
                  <a:srgbClr val="333333"/>
                </a:solidFill>
                <a:latin typeface="Cambria" panose="02040503050406030204" pitchFamily="18" charset="0"/>
              </a:rPr>
              <a:t>может пониматься как </a:t>
            </a:r>
            <a:r>
              <a:rPr lang="ru-RU" dirty="0">
                <a:solidFill>
                  <a:srgbClr val="333333"/>
                </a:solidFill>
                <a:latin typeface="Cambria" panose="02040503050406030204" pitchFamily="18" charset="0"/>
              </a:rPr>
              <a:t>система коммуникативного взаимодействия специалистов </a:t>
            </a:r>
            <a:r>
              <a:rPr lang="ru-RU" dirty="0" smtClean="0">
                <a:solidFill>
                  <a:srgbClr val="333333"/>
                </a:solidFill>
                <a:latin typeface="Cambria" panose="02040503050406030204" pitchFamily="18" charset="0"/>
              </a:rPr>
              <a:t>детского сада с </a:t>
            </a:r>
            <a:r>
              <a:rPr lang="ru-RU" dirty="0">
                <a:solidFill>
                  <a:srgbClr val="333333"/>
                </a:solidFill>
                <a:latin typeface="Cambria" panose="02040503050406030204" pitchFamily="18" charset="0"/>
              </a:rPr>
              <a:t>лицами, нуждающимися в консультативной помощи рекомендательного характера. Основное направление </a:t>
            </a:r>
            <a:r>
              <a:rPr lang="ru-RU" b="1" dirty="0">
                <a:solidFill>
                  <a:srgbClr val="333333"/>
                </a:solidFill>
                <a:latin typeface="Cambria" panose="02040503050406030204" pitchFamily="18" charset="0"/>
              </a:rPr>
              <a:t>консультирования</a:t>
            </a:r>
            <a:r>
              <a:rPr lang="ru-RU" dirty="0">
                <a:solidFill>
                  <a:srgbClr val="333333"/>
                </a:solidFill>
                <a:latin typeface="Cambria" panose="02040503050406030204" pitchFamily="18" charset="0"/>
              </a:rPr>
              <a:t> </a:t>
            </a:r>
            <a:r>
              <a:rPr lang="ru-RU" b="1" dirty="0">
                <a:solidFill>
                  <a:srgbClr val="333333"/>
                </a:solidFill>
                <a:latin typeface="Cambria" panose="02040503050406030204" pitchFamily="18" charset="0"/>
              </a:rPr>
              <a:t>в</a:t>
            </a:r>
            <a:r>
              <a:rPr lang="ru-RU" dirty="0">
                <a:solidFill>
                  <a:srgbClr val="333333"/>
                </a:solidFill>
                <a:latin typeface="Cambria" panose="02040503050406030204" pitchFamily="18" charset="0"/>
              </a:rPr>
              <a:t> </a:t>
            </a:r>
            <a:r>
              <a:rPr lang="ru-RU" b="1" dirty="0" smtClean="0">
                <a:solidFill>
                  <a:srgbClr val="333333"/>
                </a:solidFill>
                <a:latin typeface="Cambria" panose="02040503050406030204" pitchFamily="18" charset="0"/>
              </a:rPr>
              <a:t>детском саду</a:t>
            </a:r>
            <a:r>
              <a:rPr lang="ru-RU" dirty="0">
                <a:solidFill>
                  <a:srgbClr val="333333"/>
                </a:solidFill>
                <a:latin typeface="Cambria" panose="02040503050406030204" pitchFamily="18" charset="0"/>
              </a:rPr>
              <a:t> – это решение проблем, обусловленных неблагополучием ребенка.</a:t>
            </a:r>
            <a:endParaRPr lang="ru-RU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642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Cambria" panose="02040503050406030204" pitchFamily="18" charset="0"/>
              </a:rPr>
              <a:t>Формы консультирования:</a:t>
            </a:r>
            <a:endParaRPr lang="ru-RU" b="1" i="1" dirty="0"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400600"/>
          </a:xfrm>
        </p:spPr>
        <p:txBody>
          <a:bodyPr>
            <a:normAutofit fontScale="85000" lnSpcReduction="10000"/>
          </a:bodyPr>
          <a:lstStyle/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b="1" dirty="0">
                <a:solidFill>
                  <a:srgbClr val="333333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Индивидуальные беседы</a:t>
            </a:r>
            <a:r>
              <a:rPr lang="ru-RU" sz="2400" dirty="0">
                <a:solidFill>
                  <a:srgbClr val="333333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. </a:t>
            </a:r>
            <a:r>
              <a:rPr lang="ru-RU" sz="2400" dirty="0" smtClean="0">
                <a:solidFill>
                  <a:srgbClr val="333333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Они </a:t>
            </a:r>
            <a:r>
              <a:rPr lang="ru-RU" sz="2400" dirty="0">
                <a:solidFill>
                  <a:srgbClr val="333333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могут быть фронтальными или индивидуальными и касаться различных тем, например, адаптации ребёнка к детскому саду, развития мелкой моторики, творческих способностей</a:t>
            </a:r>
            <a:r>
              <a:rPr lang="ru-RU" sz="2400" dirty="0" smtClean="0">
                <a:solidFill>
                  <a:srgbClr val="333333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.</a:t>
            </a:r>
            <a:endParaRPr lang="ru-RU" sz="2400" dirty="0">
              <a:latin typeface="Cambria" panose="02040503050406030204" pitchFamily="18" charset="0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b="1" dirty="0">
                <a:solidFill>
                  <a:srgbClr val="333333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Наглядная информация</a:t>
            </a:r>
            <a:r>
              <a:rPr lang="ru-RU" sz="2400" dirty="0">
                <a:solidFill>
                  <a:srgbClr val="333333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. Это могут быть папки-передвижки, стенды, газеты, которые направлены на ознакомление родителей с содержанием и методами воспитания в детском саду, а также на оказание практической помощи ребёнку в семье. </a:t>
            </a:r>
            <a:endParaRPr lang="ru-RU" sz="2400" dirty="0" smtClean="0">
              <a:solidFill>
                <a:srgbClr val="333333"/>
              </a:solidFill>
              <a:latin typeface="Cambria" panose="02040503050406030204" pitchFamily="18" charset="0"/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b="1" dirty="0" smtClean="0">
                <a:solidFill>
                  <a:srgbClr val="333333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Родительские чаты </a:t>
            </a:r>
            <a:r>
              <a:rPr lang="ru-RU" sz="2400" dirty="0" smtClean="0">
                <a:solidFill>
                  <a:srgbClr val="333333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(рассылка полезной информации, </a:t>
            </a:r>
            <a:r>
              <a:rPr lang="ru-RU" sz="2400" dirty="0" err="1" smtClean="0">
                <a:solidFill>
                  <a:srgbClr val="333333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инфографики</a:t>
            </a:r>
            <a:r>
              <a:rPr lang="ru-RU" sz="2400" dirty="0" smtClean="0">
                <a:solidFill>
                  <a:srgbClr val="333333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 и пр.)</a:t>
            </a:r>
            <a:endParaRPr lang="ru-RU" sz="2400" b="1" dirty="0" smtClean="0">
              <a:solidFill>
                <a:srgbClr val="333333"/>
              </a:solidFill>
              <a:latin typeface="Cambria" panose="02040503050406030204" pitchFamily="18" charset="0"/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b="1" dirty="0" smtClean="0">
                <a:solidFill>
                  <a:srgbClr val="333333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Официальное сообщество ДОУ в социальных сетях </a:t>
            </a:r>
            <a:r>
              <a:rPr lang="ru-RU" sz="2400" dirty="0" smtClean="0">
                <a:solidFill>
                  <a:srgbClr val="333333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(размещение интересной и полезной информации, </a:t>
            </a:r>
            <a:r>
              <a:rPr lang="ru-RU" sz="2400" dirty="0" err="1" smtClean="0">
                <a:solidFill>
                  <a:srgbClr val="333333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инфографики</a:t>
            </a:r>
            <a:r>
              <a:rPr lang="ru-RU" sz="2400" dirty="0" smtClean="0">
                <a:solidFill>
                  <a:srgbClr val="333333"/>
                </a:solidFill>
                <a:latin typeface="Cambria" panose="02040503050406030204" pitchFamily="18" charset="0"/>
                <a:ea typeface="Times New Roman"/>
                <a:cs typeface="Times New Roman"/>
              </a:rPr>
              <a:t> и пр.)</a:t>
            </a:r>
          </a:p>
          <a:p>
            <a:pPr marL="0" lvl="0" indent="0" algn="ctr">
              <a:buNone/>
            </a:pPr>
            <a:r>
              <a:rPr lang="ru-RU" b="1" i="1" dirty="0">
                <a:solidFill>
                  <a:prstClr val="black"/>
                </a:solidFill>
                <a:latin typeface="Cambria" panose="02040503050406030204" pitchFamily="18" charset="0"/>
              </a:rPr>
              <a:t>Консультирование может</a:t>
            </a:r>
          </a:p>
          <a:p>
            <a:pPr marL="0" lvl="0" indent="0" algn="ctr">
              <a:buNone/>
            </a:pPr>
            <a:r>
              <a:rPr lang="ru-RU" b="1" i="1" dirty="0">
                <a:solidFill>
                  <a:prstClr val="black"/>
                </a:solidFill>
                <a:latin typeface="Cambria" panose="02040503050406030204" pitchFamily="18" charset="0"/>
              </a:rPr>
              <a:t> быть </a:t>
            </a:r>
            <a:r>
              <a:rPr lang="ru-RU" b="1" i="1" dirty="0">
                <a:solidFill>
                  <a:srgbClr val="C00000"/>
                </a:solidFill>
                <a:latin typeface="Cambria" panose="02040503050406030204" pitchFamily="18" charset="0"/>
              </a:rPr>
              <a:t>очным</a:t>
            </a:r>
            <a:r>
              <a:rPr lang="ru-RU" b="1" i="1" dirty="0">
                <a:solidFill>
                  <a:prstClr val="black"/>
                </a:solidFill>
                <a:latin typeface="Cambria" panose="02040503050406030204" pitchFamily="18" charset="0"/>
              </a:rPr>
              <a:t> и </a:t>
            </a:r>
            <a:r>
              <a:rPr lang="ru-RU" b="1" i="1" dirty="0">
                <a:solidFill>
                  <a:srgbClr val="C00000"/>
                </a:solidFill>
                <a:latin typeface="Cambria" panose="02040503050406030204" pitchFamily="18" charset="0"/>
              </a:rPr>
              <a:t>дистанционным</a:t>
            </a: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endParaRPr lang="ru-RU" sz="2400" dirty="0" smtClean="0">
              <a:solidFill>
                <a:srgbClr val="0000FF"/>
              </a:solidFill>
              <a:latin typeface="Cambria" panose="02040503050406030204" pitchFamily="18" charset="0"/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endParaRPr lang="ru-RU" sz="40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9145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i="1" dirty="0" smtClean="0">
                <a:latin typeface="Cambria" panose="02040503050406030204" pitchFamily="18" charset="0"/>
              </a:rPr>
              <a:t>В детском саду консультирование осуществляют:</a:t>
            </a:r>
          </a:p>
          <a:p>
            <a:pPr marL="0" indent="0" algn="ctr">
              <a:buNone/>
            </a:pPr>
            <a:endParaRPr lang="ru-RU" b="1" i="1" dirty="0" smtClean="0">
              <a:latin typeface="Cambria" panose="02040503050406030204" pitchFamily="18" charset="0"/>
            </a:endParaRPr>
          </a:p>
          <a:p>
            <a:pPr algn="ctr"/>
            <a:r>
              <a:rPr lang="ru-RU" b="1" i="1" dirty="0" smtClean="0">
                <a:solidFill>
                  <a:srgbClr val="00B0F0"/>
                </a:solidFill>
                <a:latin typeface="Cambria" panose="02040503050406030204" pitchFamily="18" charset="0"/>
              </a:rPr>
              <a:t>Воспитатели</a:t>
            </a:r>
          </a:p>
          <a:p>
            <a:pPr algn="ctr"/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Педагог-психолог</a:t>
            </a:r>
          </a:p>
          <a:p>
            <a:pPr algn="ctr"/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Заведующий </a:t>
            </a:r>
            <a:endParaRPr lang="ru-RU" b="1" i="1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287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491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4198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39</Words>
  <Application>Microsoft Office PowerPoint</Application>
  <PresentationFormat>Экран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МДОУ Газ-Заводский детский сад</vt:lpstr>
      <vt:lpstr>Презентация PowerPoint</vt:lpstr>
      <vt:lpstr>Формы консультирования: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Дарья</dc:creator>
  <cp:lastModifiedBy>Svetlana</cp:lastModifiedBy>
  <cp:revision>5</cp:revision>
  <dcterms:created xsi:type="dcterms:W3CDTF">2024-10-23T01:03:25Z</dcterms:created>
  <dcterms:modified xsi:type="dcterms:W3CDTF">2024-10-23T02:11:08Z</dcterms:modified>
</cp:coreProperties>
</file>